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3"/>
  </p:handoutMasterIdLst>
  <p:sldIdLst>
    <p:sldId id="256" r:id="rId2"/>
    <p:sldId id="257" r:id="rId3"/>
    <p:sldId id="284" r:id="rId4"/>
    <p:sldId id="277" r:id="rId5"/>
    <p:sldId id="278" r:id="rId6"/>
    <p:sldId id="279" r:id="rId7"/>
    <p:sldId id="280" r:id="rId8"/>
    <p:sldId id="281" r:id="rId9"/>
    <p:sldId id="282" r:id="rId10"/>
    <p:sldId id="283" r:id="rId11"/>
    <p:sldId id="275" r:id="rId12"/>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7" autoAdjust="0"/>
  </p:normalViewPr>
  <p:slideViewPr>
    <p:cSldViewPr>
      <p:cViewPr varScale="1">
        <p:scale>
          <a:sx n="73" d="100"/>
          <a:sy n="73" d="100"/>
        </p:scale>
        <p:origin x="-127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7.4.2021</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xmlns=""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xmlns=""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xmlns=""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xmlns=""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xmlns=""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xmlns=""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xmlns=""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xmlns=""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xmlns=""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xmlns=""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xmlns=""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OnUEr_gNzwk&amp;list=PLjEP4uyiVHZ6fI3CdGhlSSwzADT7h9QJ6&amp;index=16&amp;t=0s" TargetMode="External"/><Relationship Id="rId2" Type="http://schemas.openxmlformats.org/officeDocument/2006/relationships/hyperlink" Target="https://vimeo.com/218042283"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7012"/>
            <a:ext cx="9392574" cy="6850988"/>
          </a:xfrm>
          <a:prstGeom prst="rect">
            <a:avLst/>
          </a:prstGeom>
          <a:noFill/>
          <a:extLst>
            <a:ext uri="{909E8E84-426E-40DD-AFC4-6F175D3DCCD1}">
              <a14:hiddenFill xmlns:a14="http://schemas.microsoft.com/office/drawing/2010/main" xmlns="">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2786058"/>
            <a:ext cx="6096000" cy="533400"/>
          </a:xfrm>
        </p:spPr>
        <p:txBody>
          <a:bodyPr/>
          <a:lstStyle/>
          <a:p>
            <a:pPr>
              <a:lnSpc>
                <a:spcPct val="90000"/>
              </a:lnSpc>
            </a:pPr>
            <a:r>
              <a:rPr lang="tr-TR" altLang="tr-TR" sz="3200" b="1" dirty="0" smtClean="0"/>
              <a:t>Radyo, Televizyon ve Sinema Bölümü</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İLETİŞİM FAKÜLTESİ</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48000" y="4214818"/>
            <a:ext cx="6096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RTS428- Deneysel Sinema ve Kısa Film Uygulamaları</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429264"/>
            <a:ext cx="6096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err="1" smtClean="0">
                <a:solidFill>
                  <a:schemeClr val="bg1">
                    <a:lumMod val="50000"/>
                  </a:schemeClr>
                </a:solidFill>
              </a:rPr>
              <a:t>Doç.Dr</a:t>
            </a:r>
            <a:r>
              <a:rPr lang="tr-TR" altLang="tr-TR" sz="2000" b="1" i="1" dirty="0" smtClean="0">
                <a:solidFill>
                  <a:schemeClr val="bg1">
                    <a:lumMod val="50000"/>
                  </a:schemeClr>
                </a:solidFill>
              </a:rPr>
              <a:t>. Ahmet OKTAN</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000" dirty="0" smtClean="0"/>
              <a:t>Amerika’da ilk dönem deneysel film çalışmaları</a:t>
            </a:r>
            <a:endParaRPr lang="tr-TR" altLang="tr-TR" sz="4000"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Hafta-5</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smtClean="0"/>
              <a:t>RTS428- Deneysel Sinema ve Kısa Film Uygulamaları</a:t>
            </a:r>
            <a:endParaRPr lang="tr-TR" altLang="tr-TR" sz="32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714348" y="642918"/>
            <a:ext cx="8072465" cy="5643582"/>
          </a:xfrm>
        </p:spPr>
        <p:txBody>
          <a:bodyPr/>
          <a:lstStyle/>
          <a:p>
            <a:pPr fontAlgn="auto">
              <a:spcAft>
                <a:spcPts val="0"/>
              </a:spcAft>
              <a:defRPr/>
            </a:pPr>
            <a:r>
              <a:rPr lang="tr-TR" sz="2600" b="1" dirty="0" smtClean="0">
                <a:solidFill>
                  <a:schemeClr val="tx2">
                    <a:satMod val="130000"/>
                  </a:schemeClr>
                </a:solidFill>
                <a:latin typeface="Times New Roman" pitchFamily="18" charset="0"/>
              </a:rPr>
              <a:t>İlk dönem deneysel çalışmalar: </a:t>
            </a: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300" dirty="0" smtClean="0">
                <a:solidFill>
                  <a:schemeClr val="tx2">
                    <a:satMod val="130000"/>
                  </a:schemeClr>
                </a:solidFill>
                <a:latin typeface="Times New Roman" pitchFamily="18" charset="0"/>
              </a:rPr>
              <a:t>Amerikan deneysel sinemasını anlatmak üzere çoğunlukla Underground (Yeraltı) Sineması ya da </a:t>
            </a:r>
            <a:r>
              <a:rPr lang="tr-TR" sz="2300" dirty="0" err="1" smtClean="0">
                <a:solidFill>
                  <a:schemeClr val="tx2">
                    <a:satMod val="130000"/>
                  </a:schemeClr>
                </a:solidFill>
                <a:latin typeface="Times New Roman" pitchFamily="18" charset="0"/>
              </a:rPr>
              <a:t>Independent</a:t>
            </a:r>
            <a:r>
              <a:rPr lang="tr-TR" sz="2300" dirty="0" smtClean="0">
                <a:solidFill>
                  <a:schemeClr val="tx2">
                    <a:satMod val="130000"/>
                  </a:schemeClr>
                </a:solidFill>
                <a:latin typeface="Times New Roman" pitchFamily="18" charset="0"/>
              </a:rPr>
              <a:t> (Bağımsız) Sinema kavramları kullanılır. </a:t>
            </a:r>
            <a:br>
              <a:rPr lang="tr-TR" sz="2300" dirty="0" smtClean="0">
                <a:solidFill>
                  <a:schemeClr val="tx2">
                    <a:satMod val="130000"/>
                  </a:schemeClr>
                </a:solidFill>
                <a:latin typeface="Times New Roman" pitchFamily="18" charset="0"/>
              </a:rPr>
            </a:br>
            <a:r>
              <a:rPr lang="tr-TR" sz="2300" dirty="0" smtClean="0">
                <a:solidFill>
                  <a:schemeClr val="tx2">
                    <a:satMod val="130000"/>
                  </a:schemeClr>
                </a:solidFill>
                <a:latin typeface="Times New Roman" pitchFamily="18" charset="0"/>
              </a:rPr>
              <a:t>Amerikalı yönetmenlerin çoğu “underground” teriminin gizlilik ve sinsilik duygusunu hissettirmesi dolayısıyla </a:t>
            </a:r>
            <a:r>
              <a:rPr lang="tr-TR" sz="2300" dirty="0" err="1" smtClean="0">
                <a:solidFill>
                  <a:schemeClr val="tx2">
                    <a:satMod val="130000"/>
                  </a:schemeClr>
                </a:solidFill>
                <a:latin typeface="Times New Roman" pitchFamily="18" charset="0"/>
              </a:rPr>
              <a:t>İndependent</a:t>
            </a:r>
            <a:r>
              <a:rPr lang="tr-TR" sz="2300" dirty="0" smtClean="0">
                <a:solidFill>
                  <a:schemeClr val="tx2">
                    <a:satMod val="130000"/>
                  </a:schemeClr>
                </a:solidFill>
                <a:latin typeface="Times New Roman" pitchFamily="18" charset="0"/>
              </a:rPr>
              <a:t> sinemasını önerirler. </a:t>
            </a:r>
            <a:br>
              <a:rPr lang="tr-TR" sz="2300" dirty="0" smtClean="0">
                <a:solidFill>
                  <a:schemeClr val="tx2">
                    <a:satMod val="130000"/>
                  </a:schemeClr>
                </a:solidFill>
                <a:latin typeface="Times New Roman" pitchFamily="18" charset="0"/>
              </a:rPr>
            </a:br>
            <a:r>
              <a:rPr lang="tr-TR" sz="2300" dirty="0" smtClean="0">
                <a:solidFill>
                  <a:schemeClr val="tx2">
                    <a:satMod val="130000"/>
                  </a:schemeClr>
                </a:solidFill>
                <a:latin typeface="Times New Roman" pitchFamily="18" charset="0"/>
              </a:rPr>
              <a:t/>
            </a:r>
            <a:br>
              <a:rPr lang="tr-TR" sz="2300" dirty="0" smtClean="0">
                <a:solidFill>
                  <a:schemeClr val="tx2">
                    <a:satMod val="130000"/>
                  </a:schemeClr>
                </a:solidFill>
                <a:latin typeface="Times New Roman" pitchFamily="18" charset="0"/>
              </a:rPr>
            </a:br>
            <a:r>
              <a:rPr lang="tr-TR" sz="2300" dirty="0" smtClean="0">
                <a:solidFill>
                  <a:schemeClr val="tx2">
                    <a:satMod val="130000"/>
                  </a:schemeClr>
                </a:solidFill>
                <a:latin typeface="Times New Roman" pitchFamily="18" charset="0"/>
              </a:rPr>
              <a:t> </a:t>
            </a:r>
            <a:r>
              <a:rPr lang="tr-TR" sz="2300" dirty="0" err="1" smtClean="0">
                <a:solidFill>
                  <a:schemeClr val="tx2">
                    <a:satMod val="130000"/>
                  </a:schemeClr>
                </a:solidFill>
                <a:latin typeface="Times New Roman" pitchFamily="18" charset="0"/>
              </a:rPr>
              <a:t>Independent</a:t>
            </a:r>
            <a:r>
              <a:rPr lang="tr-TR" sz="2300" dirty="0" smtClean="0">
                <a:solidFill>
                  <a:schemeClr val="tx2">
                    <a:satMod val="130000"/>
                  </a:schemeClr>
                </a:solidFill>
                <a:latin typeface="Times New Roman" pitchFamily="18" charset="0"/>
              </a:rPr>
              <a:t> (Bağımsız) Sinema, belli yapımcılara bağlı olmadan, ticari amaçlardan çok sanat kaygısıyla çekilen filmler için kullanılır.</a:t>
            </a:r>
            <a:br>
              <a:rPr lang="tr-TR" sz="2300" dirty="0" smtClean="0">
                <a:solidFill>
                  <a:schemeClr val="tx2">
                    <a:satMod val="130000"/>
                  </a:schemeClr>
                </a:solidFill>
                <a:latin typeface="Times New Roman" pitchFamily="18" charset="0"/>
              </a:rPr>
            </a:br>
            <a:r>
              <a:rPr lang="tr-TR" sz="2300" dirty="0" smtClean="0">
                <a:solidFill>
                  <a:schemeClr val="tx2">
                    <a:satMod val="130000"/>
                  </a:schemeClr>
                </a:solidFill>
                <a:latin typeface="Times New Roman" pitchFamily="18" charset="0"/>
              </a:rPr>
              <a:t> </a:t>
            </a:r>
            <a:r>
              <a:rPr lang="tr-TR" sz="2600" dirty="0" smtClean="0">
                <a:solidFill>
                  <a:schemeClr val="tx2">
                    <a:satMod val="130000"/>
                  </a:schemeClr>
                </a:solidFill>
                <a:effectLst/>
                <a:latin typeface="Times New Roman" pitchFamily="18" charset="0"/>
              </a:rPr>
              <a:t/>
            </a:r>
            <a:br>
              <a:rPr lang="tr-TR" sz="2600" dirty="0" smtClean="0">
                <a:solidFill>
                  <a:schemeClr val="tx2">
                    <a:satMod val="130000"/>
                  </a:schemeClr>
                </a:solidFill>
                <a:effectLst/>
                <a:latin typeface="Times New Roman" pitchFamily="18" charset="0"/>
              </a:rPr>
            </a:br>
            <a:endParaRPr lang="tr-TR" sz="2800" dirty="0" smtClean="0">
              <a:solidFill>
                <a:schemeClr val="tx2">
                  <a:satMod val="130000"/>
                </a:schemeClr>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142976" y="857250"/>
            <a:ext cx="7643837" cy="5429250"/>
          </a:xfrm>
        </p:spPr>
        <p:txBody>
          <a:bodyPr/>
          <a:lstStyle/>
          <a:p>
            <a:pPr fontAlgn="auto">
              <a:spcAft>
                <a:spcPts val="0"/>
              </a:spcAft>
              <a:defRPr/>
            </a:pPr>
            <a:r>
              <a:rPr lang="tr-TR" sz="2600" dirty="0" smtClean="0">
                <a:solidFill>
                  <a:schemeClr val="tx2">
                    <a:satMod val="130000"/>
                  </a:schemeClr>
                </a:solidFill>
                <a:latin typeface="Times New Roman" pitchFamily="18" charset="0"/>
              </a:rPr>
              <a:t>Bilindiği üzere Avrupa deneysel sinemasının gelişmesinde başka sanatlarda ortaya çıkan akımların etkisi oldukça belirleyici olmuştur.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Amerikan Avangart sinemacıların </a:t>
            </a:r>
            <a:r>
              <a:rPr lang="tr-TR" sz="2600" dirty="0" err="1" smtClean="0">
                <a:solidFill>
                  <a:schemeClr val="tx2">
                    <a:satMod val="130000"/>
                  </a:schemeClr>
                </a:solidFill>
                <a:latin typeface="Times New Roman" pitchFamily="18" charset="0"/>
              </a:rPr>
              <a:t>Avrupa’lı</a:t>
            </a:r>
            <a:r>
              <a:rPr lang="tr-TR" sz="2600" dirty="0" smtClean="0">
                <a:solidFill>
                  <a:schemeClr val="tx2">
                    <a:satMod val="130000"/>
                  </a:schemeClr>
                </a:solidFill>
                <a:latin typeface="Times New Roman" pitchFamily="18" charset="0"/>
              </a:rPr>
              <a:t> benzerlerine göre en temel farkları herhangi bir akıma bağlı olmadan çalışıyor olmalarıdır.</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effectLst/>
                <a:latin typeface="Times New Roman" pitchFamily="18" charset="0"/>
              </a:rPr>
              <a:t/>
            </a:r>
            <a:br>
              <a:rPr lang="tr-TR" sz="2600" dirty="0" smtClean="0">
                <a:solidFill>
                  <a:schemeClr val="tx2">
                    <a:satMod val="130000"/>
                  </a:schemeClr>
                </a:solidFill>
                <a:effectLst/>
                <a:latin typeface="Times New Roman" pitchFamily="18" charset="0"/>
              </a:rPr>
            </a:br>
            <a:endParaRPr lang="tr-TR" sz="2800" dirty="0" smtClean="0">
              <a:solidFill>
                <a:schemeClr val="tx2">
                  <a:satMod val="130000"/>
                </a:schemeClr>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357313" y="857250"/>
            <a:ext cx="7429500" cy="5429250"/>
          </a:xfrm>
        </p:spPr>
        <p:txBody>
          <a:bodyPr/>
          <a:lstStyle/>
          <a:p>
            <a:pPr algn="l" fontAlgn="auto">
              <a:spcAft>
                <a:spcPts val="0"/>
              </a:spcAft>
              <a:defRPr/>
            </a:pPr>
            <a:r>
              <a:rPr lang="tr-TR" sz="2600" dirty="0" smtClean="0">
                <a:solidFill>
                  <a:schemeClr val="tx2">
                    <a:satMod val="130000"/>
                  </a:schemeClr>
                </a:solidFill>
                <a:latin typeface="Times New Roman" pitchFamily="18" charset="0"/>
              </a:rPr>
              <a:t>* Avrupa’daki gibi sistemi kökten eleştiren bir düşünce üzerinden gelişmedikleri için filmlerde çoğunlukla anlatının tamamen reddine rastlanmaz.</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Bu dönemde çekilen filmlerin önemli bir bölümü avangart tekniklerin de kullanıldığı hikayeleri olan kısa filmlerdir.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effectLst/>
                <a:latin typeface="Times New Roman" pitchFamily="18" charset="0"/>
              </a:rPr>
              <a:t/>
            </a:r>
            <a:br>
              <a:rPr lang="tr-TR" sz="2600" dirty="0" smtClean="0">
                <a:solidFill>
                  <a:schemeClr val="tx2">
                    <a:satMod val="130000"/>
                  </a:schemeClr>
                </a:solidFill>
                <a:effectLst/>
                <a:latin typeface="Times New Roman" pitchFamily="18" charset="0"/>
              </a:rPr>
            </a:br>
            <a:endParaRPr lang="tr-TR" sz="2800" dirty="0" smtClean="0">
              <a:solidFill>
                <a:schemeClr val="tx2">
                  <a:satMod val="130000"/>
                </a:schemeClr>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357313" y="857250"/>
            <a:ext cx="7429500" cy="5429250"/>
          </a:xfrm>
        </p:spPr>
        <p:txBody>
          <a:bodyPr/>
          <a:lstStyle/>
          <a:p>
            <a:pPr algn="l" fontAlgn="auto">
              <a:spcAft>
                <a:spcPts val="0"/>
              </a:spcAft>
              <a:defRPr/>
            </a:pPr>
            <a:r>
              <a:rPr lang="tr-TR" sz="2600" dirty="0" smtClean="0">
                <a:solidFill>
                  <a:schemeClr val="tx2">
                    <a:satMod val="130000"/>
                  </a:schemeClr>
                </a:solidFill>
                <a:latin typeface="Times New Roman" pitchFamily="18" charset="0"/>
              </a:rPr>
              <a:t>Amerika Birleşik Devletleri’nde güçlü bir sinema sektörünün bulunmasının deneysel sinema üzerinde iki önemli etkisi olmuştur: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Bunlardan ilki; sinemanın gelişiminde malzeme üretiminin bu ülkede yaygın şekilde yapılması ve görülen ilgi karşısında daha az gelişkin, ucuz çekim malzemelerinin ortaya çıkması önemli ölçüde gelişimi destekleyici olumlu etki yaratmıştır… Örneğin 16 mm kameraların yaygınlaşması…</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endParaRPr lang="tr-TR" sz="2800" dirty="0" smtClean="0">
              <a:solidFill>
                <a:schemeClr val="tx2">
                  <a:satMod val="130000"/>
                </a:schemeClr>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357313" y="857250"/>
            <a:ext cx="7429500" cy="5429250"/>
          </a:xfrm>
        </p:spPr>
        <p:txBody>
          <a:bodyPr/>
          <a:lstStyle/>
          <a:p>
            <a:pPr algn="l" fontAlgn="auto">
              <a:spcAft>
                <a:spcPts val="0"/>
              </a:spcAft>
              <a:defRPr/>
            </a:pPr>
            <a:r>
              <a:rPr lang="tr-TR" sz="2600" dirty="0" smtClean="0">
                <a:solidFill>
                  <a:schemeClr val="tx2">
                    <a:satMod val="130000"/>
                  </a:schemeClr>
                </a:solidFill>
                <a:latin typeface="Times New Roman" pitchFamily="18" charset="0"/>
              </a:rPr>
              <a:t>İkinci etkisi, özellikle amatör sinema kavramı üzerinden bu gelişimin algılanması…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t>
            </a:r>
            <a:r>
              <a:rPr lang="tr-TR" sz="2600" dirty="0" err="1" smtClean="0">
                <a:solidFill>
                  <a:schemeClr val="tx2">
                    <a:satMod val="130000"/>
                  </a:schemeClr>
                </a:solidFill>
                <a:latin typeface="Times New Roman" pitchFamily="18" charset="0"/>
              </a:rPr>
              <a:t>Home</a:t>
            </a:r>
            <a:r>
              <a:rPr lang="tr-TR" sz="2600" dirty="0" smtClean="0">
                <a:solidFill>
                  <a:schemeClr val="tx2">
                    <a:satMod val="130000"/>
                  </a:schemeClr>
                </a:solidFill>
                <a:latin typeface="Times New Roman" pitchFamily="18" charset="0"/>
              </a:rPr>
              <a:t> </a:t>
            </a:r>
            <a:r>
              <a:rPr lang="tr-TR" sz="2600" dirty="0" err="1" smtClean="0">
                <a:solidFill>
                  <a:schemeClr val="tx2">
                    <a:satMod val="130000"/>
                  </a:schemeClr>
                </a:solidFill>
                <a:latin typeface="Times New Roman" pitchFamily="18" charset="0"/>
              </a:rPr>
              <a:t>movies</a:t>
            </a:r>
            <a:r>
              <a:rPr lang="tr-TR" sz="2600" dirty="0" smtClean="0">
                <a:solidFill>
                  <a:schemeClr val="tx2">
                    <a:satMod val="130000"/>
                  </a:schemeClr>
                </a:solidFill>
                <a:latin typeface="Times New Roman" pitchFamily="18" charset="0"/>
              </a:rPr>
              <a:t> olarak adlandırılan aile filmleri…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Çok küçük bütçelerle ilk filmlerini çekmiş ve adını duyurmayı başarmış Robert </a:t>
            </a:r>
            <a:r>
              <a:rPr lang="tr-TR" sz="2600" dirty="0" err="1" smtClean="0">
                <a:solidFill>
                  <a:schemeClr val="tx2">
                    <a:satMod val="130000"/>
                  </a:schemeClr>
                </a:solidFill>
                <a:latin typeface="Times New Roman" pitchFamily="18" charset="0"/>
              </a:rPr>
              <a:t>Florey</a:t>
            </a:r>
            <a:r>
              <a:rPr lang="tr-TR" sz="2600" dirty="0" smtClean="0">
                <a:solidFill>
                  <a:schemeClr val="tx2">
                    <a:satMod val="130000"/>
                  </a:schemeClr>
                </a:solidFill>
                <a:latin typeface="Times New Roman" pitchFamily="18" charset="0"/>
              </a:rPr>
              <a:t>, </a:t>
            </a:r>
            <a:r>
              <a:rPr lang="tr-TR" sz="2600" dirty="0" err="1" smtClean="0">
                <a:solidFill>
                  <a:schemeClr val="tx2">
                    <a:satMod val="130000"/>
                  </a:schemeClr>
                </a:solidFill>
                <a:latin typeface="Times New Roman" pitchFamily="18" charset="0"/>
              </a:rPr>
              <a:t>Slavko</a:t>
            </a:r>
            <a:r>
              <a:rPr lang="tr-TR" sz="2600" dirty="0" smtClean="0">
                <a:solidFill>
                  <a:schemeClr val="tx2">
                    <a:satMod val="130000"/>
                  </a:schemeClr>
                </a:solidFill>
                <a:latin typeface="Times New Roman" pitchFamily="18" charset="0"/>
              </a:rPr>
              <a:t> </a:t>
            </a:r>
            <a:r>
              <a:rPr lang="tr-TR" sz="2600" dirty="0" err="1" smtClean="0">
                <a:solidFill>
                  <a:schemeClr val="tx2">
                    <a:satMod val="130000"/>
                  </a:schemeClr>
                </a:solidFill>
                <a:latin typeface="Times New Roman" pitchFamily="18" charset="0"/>
              </a:rPr>
              <a:t>Vorkapich</a:t>
            </a:r>
            <a:r>
              <a:rPr lang="tr-TR" sz="2600" dirty="0" smtClean="0">
                <a:solidFill>
                  <a:schemeClr val="tx2">
                    <a:satMod val="130000"/>
                  </a:schemeClr>
                </a:solidFill>
                <a:latin typeface="Times New Roman" pitchFamily="18" charset="0"/>
              </a:rPr>
              <a:t>, Charles </a:t>
            </a:r>
            <a:r>
              <a:rPr lang="tr-TR" sz="2600" dirty="0" err="1" smtClean="0">
                <a:solidFill>
                  <a:schemeClr val="tx2">
                    <a:satMod val="130000"/>
                  </a:schemeClr>
                </a:solidFill>
                <a:latin typeface="Times New Roman" pitchFamily="18" charset="0"/>
              </a:rPr>
              <a:t>Vidor</a:t>
            </a:r>
            <a:r>
              <a:rPr lang="tr-TR" sz="2600" dirty="0" smtClean="0">
                <a:solidFill>
                  <a:schemeClr val="tx2">
                    <a:satMod val="130000"/>
                  </a:schemeClr>
                </a:solidFill>
                <a:latin typeface="Times New Roman" pitchFamily="18" charset="0"/>
              </a:rPr>
              <a:t> gibi isimler…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effectLst/>
                <a:latin typeface="Times New Roman" pitchFamily="18" charset="0"/>
              </a:rPr>
              <a:t/>
            </a:r>
            <a:br>
              <a:rPr lang="tr-TR" sz="2600" dirty="0" smtClean="0">
                <a:solidFill>
                  <a:schemeClr val="tx2">
                    <a:satMod val="130000"/>
                  </a:schemeClr>
                </a:solidFill>
                <a:effectLst/>
                <a:latin typeface="Times New Roman" pitchFamily="18" charset="0"/>
              </a:rPr>
            </a:br>
            <a:endParaRPr lang="tr-TR" sz="2800" dirty="0" smtClean="0">
              <a:solidFill>
                <a:schemeClr val="tx2">
                  <a:satMod val="130000"/>
                </a:schemeClr>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357313" y="857250"/>
            <a:ext cx="7429500" cy="5429250"/>
          </a:xfrm>
        </p:spPr>
        <p:txBody>
          <a:bodyPr/>
          <a:lstStyle/>
          <a:p>
            <a:pPr algn="l" fontAlgn="auto">
              <a:spcAft>
                <a:spcPts val="0"/>
              </a:spcAft>
              <a:defRPr/>
            </a:pPr>
            <a:r>
              <a:rPr lang="tr-TR" sz="2600" dirty="0" smtClean="0">
                <a:solidFill>
                  <a:schemeClr val="tx2">
                    <a:satMod val="130000"/>
                  </a:schemeClr>
                </a:solidFill>
                <a:latin typeface="Times New Roman" pitchFamily="18" charset="0"/>
              </a:rPr>
              <a:t>Bu dönem Amerikan deneysel filmlerinde;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Şaşırtıcı hikayeler,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Parçalanmış anlatım,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Hızlandırılmış kurgu gibi özellikler dikkat çeker.</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effectLst/>
                <a:latin typeface="Times New Roman" pitchFamily="18" charset="0"/>
              </a:rPr>
              <a:t/>
            </a:r>
            <a:br>
              <a:rPr lang="tr-TR" sz="2600" dirty="0" smtClean="0">
                <a:solidFill>
                  <a:schemeClr val="tx2">
                    <a:satMod val="130000"/>
                  </a:schemeClr>
                </a:solidFill>
                <a:effectLst/>
                <a:latin typeface="Times New Roman" pitchFamily="18" charset="0"/>
              </a:rPr>
            </a:br>
            <a:endParaRPr lang="tr-TR" sz="2800" dirty="0" smtClean="0">
              <a:solidFill>
                <a:schemeClr val="tx2">
                  <a:satMod val="130000"/>
                </a:schemeClr>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357313" y="857250"/>
            <a:ext cx="7429500" cy="5429250"/>
          </a:xfrm>
        </p:spPr>
        <p:txBody>
          <a:bodyPr/>
          <a:lstStyle/>
          <a:p>
            <a:pPr algn="l" fontAlgn="auto">
              <a:spcAft>
                <a:spcPts val="0"/>
              </a:spcAft>
              <a:defRPr/>
            </a:pPr>
            <a:r>
              <a:rPr lang="tr-TR" sz="2600" dirty="0" smtClean="0">
                <a:solidFill>
                  <a:schemeClr val="tx2">
                    <a:satMod val="130000"/>
                  </a:schemeClr>
                </a:solidFill>
                <a:latin typeface="Times New Roman" pitchFamily="18" charset="0"/>
              </a:rPr>
              <a:t>Bu dönemde öne çıkan filmlerden birisi, </a:t>
            </a:r>
            <a:r>
              <a:rPr lang="en-US" sz="2600" dirty="0" smtClean="0">
                <a:solidFill>
                  <a:schemeClr val="tx2">
                    <a:satMod val="130000"/>
                  </a:schemeClr>
                </a:solidFill>
                <a:latin typeface="Times New Roman" pitchFamily="18" charset="0"/>
              </a:rPr>
              <a:t>Man Ray</a:t>
            </a:r>
            <a:r>
              <a:rPr lang="tr-TR" sz="2600" dirty="0" smtClean="0">
                <a:solidFill>
                  <a:schemeClr val="tx2">
                    <a:satMod val="130000"/>
                  </a:schemeClr>
                </a:solidFill>
                <a:latin typeface="Times New Roman" pitchFamily="18" charset="0"/>
              </a:rPr>
              <a:t>’in </a:t>
            </a:r>
            <a:r>
              <a:rPr lang="en-US" sz="2600" dirty="0" smtClean="0">
                <a:solidFill>
                  <a:schemeClr val="tx2">
                    <a:satMod val="130000"/>
                  </a:schemeClr>
                </a:solidFill>
                <a:latin typeface="Times New Roman" pitchFamily="18" charset="0"/>
              </a:rPr>
              <a:t/>
            </a:r>
            <a:br>
              <a:rPr lang="en-US"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1928 yılında çektiği </a:t>
            </a:r>
            <a:r>
              <a:rPr lang="tr-TR" sz="2600" i="1" dirty="0" smtClean="0">
                <a:solidFill>
                  <a:schemeClr val="tx2">
                    <a:satMod val="130000"/>
                  </a:schemeClr>
                </a:solidFill>
                <a:latin typeface="Times New Roman" pitchFamily="18" charset="0"/>
              </a:rPr>
              <a:t>D</a:t>
            </a:r>
            <a:r>
              <a:rPr lang="en-US" sz="2600" i="1" dirty="0" err="1" smtClean="0">
                <a:solidFill>
                  <a:schemeClr val="tx2">
                    <a:satMod val="130000"/>
                  </a:schemeClr>
                </a:solidFill>
                <a:latin typeface="Times New Roman" pitchFamily="18" charset="0"/>
              </a:rPr>
              <a:t>eniz</a:t>
            </a:r>
            <a:r>
              <a:rPr lang="en-US" sz="2600" i="1" dirty="0" smtClean="0">
                <a:solidFill>
                  <a:schemeClr val="tx2">
                    <a:satMod val="130000"/>
                  </a:schemeClr>
                </a:solidFill>
                <a:latin typeface="Times New Roman" pitchFamily="18" charset="0"/>
              </a:rPr>
              <a:t> </a:t>
            </a:r>
            <a:r>
              <a:rPr lang="tr-TR" sz="2600" i="1" dirty="0" smtClean="0">
                <a:solidFill>
                  <a:schemeClr val="tx2">
                    <a:satMod val="130000"/>
                  </a:schemeClr>
                </a:solidFill>
                <a:latin typeface="Times New Roman" pitchFamily="18" charset="0"/>
              </a:rPr>
              <a:t>Yıldızı </a:t>
            </a:r>
            <a:r>
              <a:rPr lang="en-US" sz="2600" dirty="0" smtClean="0">
                <a:solidFill>
                  <a:schemeClr val="tx2">
                    <a:satMod val="130000"/>
                  </a:schemeClr>
                </a:solidFill>
                <a:latin typeface="Times New Roman" pitchFamily="18" charset="0"/>
              </a:rPr>
              <a:t>(1928)</a:t>
            </a:r>
            <a:r>
              <a:rPr lang="tr-TR" sz="2600" dirty="0" smtClean="0">
                <a:solidFill>
                  <a:schemeClr val="tx2">
                    <a:satMod val="130000"/>
                  </a:schemeClr>
                </a:solidFill>
                <a:latin typeface="Times New Roman" pitchFamily="18" charset="0"/>
              </a:rPr>
              <a:t> isimli </a:t>
            </a:r>
            <a:r>
              <a:rPr lang="tr-TR" sz="2600" dirty="0" err="1" smtClean="0">
                <a:solidFill>
                  <a:schemeClr val="tx2">
                    <a:satMod val="130000"/>
                  </a:schemeClr>
                </a:solidFill>
                <a:latin typeface="Times New Roman" pitchFamily="18" charset="0"/>
              </a:rPr>
              <a:t>filmldir</a:t>
            </a:r>
            <a:r>
              <a:rPr lang="tr-TR" sz="2600" dirty="0" smtClean="0">
                <a:solidFill>
                  <a:schemeClr val="tx2">
                    <a:satMod val="130000"/>
                  </a:schemeClr>
                </a:solidFill>
                <a:latin typeface="Times New Roman" pitchFamily="18" charset="0"/>
              </a:rPr>
              <a:t>.</a:t>
            </a:r>
            <a:br>
              <a:rPr lang="tr-TR" sz="2600" dirty="0" smtClean="0">
                <a:solidFill>
                  <a:schemeClr val="tx2">
                    <a:satMod val="130000"/>
                  </a:schemeClr>
                </a:solidFill>
                <a:latin typeface="Times New Roman" pitchFamily="18" charset="0"/>
              </a:rPr>
            </a:br>
            <a:r>
              <a:rPr lang="en-US" sz="2600" dirty="0" smtClean="0">
                <a:solidFill>
                  <a:schemeClr val="tx2">
                    <a:satMod val="130000"/>
                  </a:schemeClr>
                </a:solidFill>
                <a:latin typeface="Times New Roman" pitchFamily="18" charset="0"/>
              </a:rPr>
              <a:t/>
            </a:r>
            <a:br>
              <a:rPr lang="en-US" sz="2600" dirty="0" smtClean="0">
                <a:solidFill>
                  <a:schemeClr val="tx2">
                    <a:satMod val="130000"/>
                  </a:schemeClr>
                </a:solidFill>
                <a:latin typeface="Times New Roman" pitchFamily="18" charset="0"/>
              </a:rPr>
            </a:br>
            <a:r>
              <a:rPr lang="en-US" sz="2600" dirty="0" smtClean="0">
                <a:solidFill>
                  <a:schemeClr val="tx2">
                    <a:satMod val="130000"/>
                  </a:schemeClr>
                </a:solidFill>
                <a:latin typeface="Times New Roman" pitchFamily="18" charset="0"/>
              </a:rPr>
              <a:t>https://www.youtube.com/watch?v=XTqAziqShuM</a:t>
            </a:r>
            <a:br>
              <a:rPr lang="en-US"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latin typeface="Times New Roman" pitchFamily="18" charset="0"/>
              </a:rPr>
              <a:t/>
            </a:r>
            <a:br>
              <a:rPr lang="tr-TR" sz="2600" dirty="0" smtClean="0">
                <a:solidFill>
                  <a:schemeClr val="tx2">
                    <a:satMod val="130000"/>
                  </a:schemeClr>
                </a:solidFill>
                <a:latin typeface="Times New Roman" pitchFamily="18" charset="0"/>
              </a:rPr>
            </a:br>
            <a:r>
              <a:rPr lang="tr-TR" sz="2600" dirty="0" smtClean="0">
                <a:solidFill>
                  <a:schemeClr val="tx2">
                    <a:satMod val="130000"/>
                  </a:schemeClr>
                </a:solidFill>
                <a:effectLst/>
                <a:latin typeface="Times New Roman" pitchFamily="18" charset="0"/>
              </a:rPr>
              <a:t/>
            </a:r>
            <a:br>
              <a:rPr lang="tr-TR" sz="2600" dirty="0" smtClean="0">
                <a:solidFill>
                  <a:schemeClr val="tx2">
                    <a:satMod val="130000"/>
                  </a:schemeClr>
                </a:solidFill>
                <a:effectLst/>
                <a:latin typeface="Times New Roman" pitchFamily="18" charset="0"/>
              </a:rPr>
            </a:br>
            <a:endParaRPr lang="tr-TR" sz="2800" dirty="0" smtClean="0">
              <a:solidFill>
                <a:schemeClr val="tx2">
                  <a:satMod val="130000"/>
                </a:schemeClr>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357313" y="857250"/>
            <a:ext cx="7429500" cy="5429250"/>
          </a:xfrm>
        </p:spPr>
        <p:txBody>
          <a:bodyPr/>
          <a:lstStyle/>
          <a:p>
            <a:pPr algn="l" fontAlgn="auto">
              <a:spcAft>
                <a:spcPts val="0"/>
              </a:spcAft>
              <a:defRPr/>
            </a:pPr>
            <a:r>
              <a:rPr lang="tr-TR" sz="2300" dirty="0" smtClean="0">
                <a:solidFill>
                  <a:schemeClr val="tx2">
                    <a:satMod val="130000"/>
                  </a:schemeClr>
                </a:solidFill>
                <a:latin typeface="Times New Roman" pitchFamily="18" charset="0"/>
              </a:rPr>
              <a:t>Bu dönemde film çeken bir başka yönetmen olan Maya Deren ise 1940’ların başında kişisel’ filmleri ile geniş bir izleyici kitlesine ulaşan ilk Amerikalı sinemacıdır.</a:t>
            </a:r>
            <a:br>
              <a:rPr lang="tr-TR" sz="2300" dirty="0" smtClean="0">
                <a:solidFill>
                  <a:schemeClr val="tx2">
                    <a:satMod val="130000"/>
                  </a:schemeClr>
                </a:solidFill>
                <a:latin typeface="Times New Roman" pitchFamily="18" charset="0"/>
              </a:rPr>
            </a:br>
            <a:r>
              <a:rPr lang="tr-TR" sz="2300" dirty="0" smtClean="0">
                <a:solidFill>
                  <a:schemeClr val="tx2">
                    <a:satMod val="130000"/>
                  </a:schemeClr>
                </a:solidFill>
                <a:latin typeface="Times New Roman" pitchFamily="18" charset="0"/>
              </a:rPr>
              <a:t/>
            </a:r>
            <a:br>
              <a:rPr lang="tr-TR" sz="2300" dirty="0" smtClean="0">
                <a:solidFill>
                  <a:schemeClr val="tx2">
                    <a:satMod val="130000"/>
                  </a:schemeClr>
                </a:solidFill>
                <a:latin typeface="Times New Roman" pitchFamily="18" charset="0"/>
              </a:rPr>
            </a:br>
            <a:r>
              <a:rPr lang="tr-TR" sz="2300" dirty="0" smtClean="0">
                <a:solidFill>
                  <a:schemeClr val="tx2">
                    <a:satMod val="130000"/>
                  </a:schemeClr>
                </a:solidFill>
                <a:latin typeface="Times New Roman" pitchFamily="18" charset="0"/>
              </a:rPr>
              <a:t>Maya Deren’in öne çıkan bazı filmleri: </a:t>
            </a:r>
            <a:br>
              <a:rPr lang="tr-TR" sz="2300" dirty="0" smtClean="0">
                <a:solidFill>
                  <a:schemeClr val="tx2">
                    <a:satMod val="130000"/>
                  </a:schemeClr>
                </a:solidFill>
                <a:latin typeface="Times New Roman" pitchFamily="18" charset="0"/>
              </a:rPr>
            </a:br>
            <a:r>
              <a:rPr lang="en-US" sz="2300" i="1" dirty="0" smtClean="0">
                <a:solidFill>
                  <a:schemeClr val="tx2">
                    <a:satMod val="130000"/>
                  </a:schemeClr>
                </a:solidFill>
                <a:latin typeface="Times New Roman" pitchFamily="18" charset="0"/>
              </a:rPr>
              <a:t>Meshes of the Afternoon </a:t>
            </a:r>
            <a:r>
              <a:rPr lang="en-US" sz="2300" dirty="0" smtClean="0">
                <a:solidFill>
                  <a:schemeClr val="tx2">
                    <a:satMod val="130000"/>
                  </a:schemeClr>
                </a:solidFill>
                <a:latin typeface="Times New Roman" pitchFamily="18" charset="0"/>
              </a:rPr>
              <a:t>(</a:t>
            </a:r>
            <a:r>
              <a:rPr lang="en-US" sz="2300" dirty="0" err="1" smtClean="0">
                <a:solidFill>
                  <a:schemeClr val="tx2">
                    <a:satMod val="130000"/>
                  </a:schemeClr>
                </a:solidFill>
                <a:latin typeface="Times New Roman" pitchFamily="18" charset="0"/>
              </a:rPr>
              <a:t>Öğleden</a:t>
            </a:r>
            <a:r>
              <a:rPr lang="en-US" sz="2300" dirty="0" smtClean="0">
                <a:solidFill>
                  <a:schemeClr val="tx2">
                    <a:satMod val="130000"/>
                  </a:schemeClr>
                </a:solidFill>
                <a:latin typeface="Times New Roman" pitchFamily="18" charset="0"/>
              </a:rPr>
              <a:t> </a:t>
            </a:r>
            <a:r>
              <a:rPr lang="en-US" sz="2300" dirty="0" err="1" smtClean="0">
                <a:solidFill>
                  <a:schemeClr val="tx2">
                    <a:satMod val="130000"/>
                  </a:schemeClr>
                </a:solidFill>
                <a:latin typeface="Times New Roman" pitchFamily="18" charset="0"/>
              </a:rPr>
              <a:t>Sonranın</a:t>
            </a:r>
            <a:r>
              <a:rPr lang="en-US" sz="2300" dirty="0" smtClean="0">
                <a:solidFill>
                  <a:schemeClr val="tx2">
                    <a:satMod val="130000"/>
                  </a:schemeClr>
                </a:solidFill>
                <a:latin typeface="Times New Roman" pitchFamily="18" charset="0"/>
              </a:rPr>
              <a:t> </a:t>
            </a:r>
            <a:r>
              <a:rPr lang="en-US" sz="2300" dirty="0" err="1" smtClean="0">
                <a:solidFill>
                  <a:schemeClr val="tx2">
                    <a:satMod val="130000"/>
                  </a:schemeClr>
                </a:solidFill>
                <a:latin typeface="Times New Roman" pitchFamily="18" charset="0"/>
              </a:rPr>
              <a:t>Ağları</a:t>
            </a:r>
            <a:r>
              <a:rPr lang="en-US" sz="2300" dirty="0" smtClean="0">
                <a:solidFill>
                  <a:schemeClr val="tx2">
                    <a:satMod val="130000"/>
                  </a:schemeClr>
                </a:solidFill>
                <a:latin typeface="Times New Roman" pitchFamily="18" charset="0"/>
              </a:rPr>
              <a:t> - 1943)</a:t>
            </a:r>
            <a:br>
              <a:rPr lang="en-US" sz="2300" dirty="0" smtClean="0">
                <a:solidFill>
                  <a:schemeClr val="tx2">
                    <a:satMod val="130000"/>
                  </a:schemeClr>
                </a:solidFill>
                <a:latin typeface="Times New Roman" pitchFamily="18" charset="0"/>
              </a:rPr>
            </a:br>
            <a:r>
              <a:rPr lang="en-US" sz="2300" dirty="0" smtClean="0">
                <a:solidFill>
                  <a:schemeClr val="tx2">
                    <a:satMod val="130000"/>
                  </a:schemeClr>
                </a:solidFill>
                <a:latin typeface="Times New Roman" pitchFamily="18" charset="0"/>
                <a:hlinkClick r:id="rId2"/>
              </a:rPr>
              <a:t>https://vimeo.com/218042283</a:t>
            </a:r>
            <a:r>
              <a:rPr lang="en-US" sz="2300" dirty="0" smtClean="0">
                <a:solidFill>
                  <a:schemeClr val="tx2">
                    <a:satMod val="130000"/>
                  </a:schemeClr>
                </a:solidFill>
                <a:latin typeface="Times New Roman" pitchFamily="18" charset="0"/>
              </a:rPr>
              <a:t/>
            </a:r>
            <a:br>
              <a:rPr lang="en-US" sz="2300" dirty="0" smtClean="0">
                <a:solidFill>
                  <a:schemeClr val="tx2">
                    <a:satMod val="130000"/>
                  </a:schemeClr>
                </a:solidFill>
                <a:latin typeface="Times New Roman" pitchFamily="18" charset="0"/>
              </a:rPr>
            </a:br>
            <a:r>
              <a:rPr lang="en-US" sz="2300" dirty="0" smtClean="0">
                <a:solidFill>
                  <a:schemeClr val="tx2">
                    <a:satMod val="130000"/>
                  </a:schemeClr>
                </a:solidFill>
                <a:latin typeface="Times New Roman" pitchFamily="18" charset="0"/>
              </a:rPr>
              <a:t/>
            </a:r>
            <a:br>
              <a:rPr lang="en-US" sz="2300" dirty="0" smtClean="0">
                <a:solidFill>
                  <a:schemeClr val="tx2">
                    <a:satMod val="130000"/>
                  </a:schemeClr>
                </a:solidFill>
                <a:latin typeface="Times New Roman" pitchFamily="18" charset="0"/>
              </a:rPr>
            </a:br>
            <a:r>
              <a:rPr lang="en-US" sz="2300" dirty="0" smtClean="0">
                <a:solidFill>
                  <a:schemeClr val="tx2">
                    <a:satMod val="130000"/>
                  </a:schemeClr>
                </a:solidFill>
                <a:latin typeface="Times New Roman" pitchFamily="18" charset="0"/>
              </a:rPr>
              <a:t> </a:t>
            </a:r>
            <a:br>
              <a:rPr lang="en-US" sz="2300" dirty="0" smtClean="0">
                <a:solidFill>
                  <a:schemeClr val="tx2">
                    <a:satMod val="130000"/>
                  </a:schemeClr>
                </a:solidFill>
                <a:latin typeface="Times New Roman" pitchFamily="18" charset="0"/>
              </a:rPr>
            </a:br>
            <a:r>
              <a:rPr lang="en-US" sz="2300" i="1" dirty="0" smtClean="0">
                <a:solidFill>
                  <a:schemeClr val="tx2">
                    <a:satMod val="130000"/>
                  </a:schemeClr>
                </a:solidFill>
                <a:latin typeface="Times New Roman" pitchFamily="18" charset="0"/>
              </a:rPr>
              <a:t>A Study In Choreography For Camera </a:t>
            </a:r>
            <a:r>
              <a:rPr lang="en-US" sz="2300" dirty="0" smtClean="0">
                <a:solidFill>
                  <a:schemeClr val="tx2">
                    <a:satMod val="130000"/>
                  </a:schemeClr>
                </a:solidFill>
                <a:latin typeface="Times New Roman" pitchFamily="18" charset="0"/>
              </a:rPr>
              <a:t>(1945)</a:t>
            </a:r>
            <a:br>
              <a:rPr lang="en-US" sz="2300" dirty="0" smtClean="0">
                <a:solidFill>
                  <a:schemeClr val="tx2">
                    <a:satMod val="130000"/>
                  </a:schemeClr>
                </a:solidFill>
                <a:latin typeface="Times New Roman" pitchFamily="18" charset="0"/>
              </a:rPr>
            </a:br>
            <a:r>
              <a:rPr lang="en-US" sz="2300" dirty="0" smtClean="0">
                <a:solidFill>
                  <a:schemeClr val="tx2">
                    <a:satMod val="130000"/>
                  </a:schemeClr>
                </a:solidFill>
                <a:latin typeface="Times New Roman" pitchFamily="18" charset="0"/>
                <a:hlinkClick r:id="rId3"/>
              </a:rPr>
              <a:t>https://www.youtube.com/watch?v=OnUEr_gNzwk&amp;list=PLjEP4uyiVHZ6fI3CdGhlSSwzADT7h9QJ6&amp;index=16&amp;t=0s</a:t>
            </a:r>
            <a:r>
              <a:rPr lang="tr-TR" sz="2300" dirty="0" smtClean="0">
                <a:solidFill>
                  <a:schemeClr val="tx2">
                    <a:satMod val="130000"/>
                  </a:schemeClr>
                </a:solidFill>
                <a:latin typeface="Times New Roman" pitchFamily="18" charset="0"/>
              </a:rPr>
              <a:t/>
            </a:r>
            <a:br>
              <a:rPr lang="tr-TR" sz="2300" dirty="0" smtClean="0">
                <a:solidFill>
                  <a:schemeClr val="tx2">
                    <a:satMod val="130000"/>
                  </a:schemeClr>
                </a:solidFill>
                <a:latin typeface="Times New Roman" pitchFamily="18" charset="0"/>
              </a:rPr>
            </a:br>
            <a:r>
              <a:rPr lang="tr-TR" sz="2300" dirty="0" smtClean="0">
                <a:solidFill>
                  <a:schemeClr val="tx2">
                    <a:satMod val="130000"/>
                  </a:schemeClr>
                </a:solidFill>
                <a:latin typeface="Times New Roman" pitchFamily="18" charset="0"/>
              </a:rPr>
              <a:t/>
            </a:r>
            <a:br>
              <a:rPr lang="tr-TR" sz="2300" dirty="0" smtClean="0">
                <a:solidFill>
                  <a:schemeClr val="tx2">
                    <a:satMod val="130000"/>
                  </a:schemeClr>
                </a:solidFill>
                <a:latin typeface="Times New Roman" pitchFamily="18" charset="0"/>
              </a:rPr>
            </a:br>
            <a:endParaRPr lang="tr-TR" sz="2300" dirty="0" smtClean="0">
              <a:solidFill>
                <a:schemeClr val="tx2">
                  <a:satMod val="130000"/>
                </a:schemeClr>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685800" y="609600"/>
            <a:ext cx="7772400" cy="5105400"/>
          </a:xfrm>
        </p:spPr>
        <p:txBody>
          <a:bodyPr/>
          <a:lstStyle/>
          <a:p>
            <a:pPr algn="ctr" eaLnBrk="1" fontAlgn="auto" hangingPunct="1">
              <a:spcAft>
                <a:spcPts val="0"/>
              </a:spcAft>
              <a:defRPr/>
            </a:pPr>
            <a:r>
              <a:rPr lang="tr-TR" sz="4800" dirty="0" smtClean="0">
                <a:solidFill>
                  <a:schemeClr val="tx2">
                    <a:satMod val="130000"/>
                  </a:schemeClr>
                </a:solidFill>
                <a:latin typeface="Times New Roman" pitchFamily="18" charset="0"/>
                <a:cs typeface="Times New Roman" pitchFamily="18" charset="0"/>
              </a:rPr>
              <a:t>TEŞEKKÜRLER</a:t>
            </a:r>
          </a:p>
        </p:txBody>
      </p:sp>
    </p:spTree>
  </p:cSld>
  <p:clrMapOvr>
    <a:masterClrMapping/>
  </p:clrMapOvr>
  <p:transition/>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185</TotalTime>
  <Words>143</Words>
  <Application>Microsoft Office PowerPoint</Application>
  <PresentationFormat>Ekran Gösterisi (4:3)</PresentationFormat>
  <Paragraphs>16</Paragraphs>
  <Slides>11</Slides>
  <Notes>0</Notes>
  <HiddenSlides>0</HiddenSlides>
  <MMClips>0</MMClips>
  <ScaleCrop>false</ScaleCrop>
  <HeadingPairs>
    <vt:vector size="4" baseType="variant">
      <vt:variant>
        <vt:lpstr>Tema</vt:lpstr>
      </vt:variant>
      <vt:variant>
        <vt:i4>1</vt:i4>
      </vt:variant>
      <vt:variant>
        <vt:lpstr>Slayt Başlıkları</vt:lpstr>
      </vt:variant>
      <vt:variant>
        <vt:i4>11</vt:i4>
      </vt:variant>
    </vt:vector>
  </HeadingPairs>
  <TitlesOfParts>
    <vt:vector size="12" baseType="lpstr">
      <vt:lpstr>sunum_sablon</vt:lpstr>
      <vt:lpstr>Slayt 1</vt:lpstr>
      <vt:lpstr>Amerika’da ilk dönem deneysel film çalışmaları</vt:lpstr>
      <vt:lpstr>İlk dönem deneysel çalışmalar:   Amerikan deneysel sinemasını anlatmak üzere çoğunlukla Underground (Yeraltı) Sineması ya da Independent (Bağımsız) Sinema kavramları kullanılır.  Amerikalı yönetmenlerin çoğu “underground” teriminin gizlilik ve sinsilik duygusunu hissettirmesi dolayısıyla İndependent sinemasını önerirler.    Independent (Bağımsız) Sinema, belli yapımcılara bağlı olmadan, ticari amaçlardan çok sanat kaygısıyla çekilen filmler için kullanılır.   </vt:lpstr>
      <vt:lpstr>Bilindiği üzere Avrupa deneysel sinemasının gelişmesinde başka sanatlarda ortaya çıkan akımların etkisi oldukça belirleyici olmuştur.   Amerikan Avangart sinemacıların Avrupa’lı benzerlerine göre en temel farkları herhangi bir akıma bağlı olmadan çalışıyor olmalarıdır.    </vt:lpstr>
      <vt:lpstr>* Avrupa’daki gibi sistemi kökten eleştiren bir düşünce üzerinden gelişmedikleri için filmlerde çoğunlukla anlatının tamamen reddine rastlanmaz.  * Bu dönemde çekilen filmlerin önemli bir bölümü avangart tekniklerin de kullanıldığı hikayeleri olan kısa filmlerdir.     </vt:lpstr>
      <vt:lpstr>Amerika Birleşik Devletleri’nde güçlü bir sinema sektörünün bulunmasının deneysel sinema üzerinde iki önemli etkisi olmuştur:   Bunlardan ilki; sinemanın gelişiminde malzeme üretiminin bu ülkede yaygın şekilde yapılması ve görülen ilgi karşısında daha az gelişkin, ucuz çekim malzemelerinin ortaya çıkması önemli ölçüde gelişimi destekleyici olumlu etki yaratmıştır… Örneğin 16 mm kameraların yaygınlaşması…  </vt:lpstr>
      <vt:lpstr>İkinci etkisi, özellikle amatör sinema kavramı üzerinden bu gelişimin algılanması…   * Home movies olarak adlandırılan aile filmleri…   * Çok küçük bütçelerle ilk filmlerini çekmiş ve adını duyurmayı başarmış Robert Florey, Slavko Vorkapich, Charles Vidor gibi isimler…     </vt:lpstr>
      <vt:lpstr>Bu dönem Amerikan deneysel filmlerinde;   * Şaşırtıcı hikayeler,  * Parçalanmış anlatım,  * Hızlandırılmış kurgu gibi özellikler dikkat çeker.     </vt:lpstr>
      <vt:lpstr>Bu dönemde öne çıkan filmlerden birisi, Man Ray’in  1928 yılında çektiği Deniz Yıldızı (1928) isimli filmldir.  https://www.youtube.com/watch?v=XTqAziqShuM     </vt:lpstr>
      <vt:lpstr>Bu dönemde film çeken bir başka yönetmen olan Maya Deren ise 1940’ların başında kişisel’ filmleri ile geniş bir izleyici kitlesine ulaşan ilk Amerikalı sinemacıdır.  Maya Deren’in öne çıkan bazı filmleri:  Meshes of the Afternoon (Öğleden Sonranın Ağları - 1943) https://vimeo.com/218042283    A Study In Choreography For Camera (1945) https://www.youtube.com/watch?v=OnUEr_gNzwk&amp;list=PLjEP4uyiVHZ6fI3CdGhlSSwzADT7h9QJ6&amp;index=16&amp;t=0s  </vt:lpstr>
      <vt:lpstr>TEŞEKKÜRLER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İletişim Fakültesi</dc:creator>
  <cp:lastModifiedBy>admin</cp:lastModifiedBy>
  <cp:revision>41</cp:revision>
  <cp:lastPrinted>1601-01-01T00:00:00Z</cp:lastPrinted>
  <dcterms:created xsi:type="dcterms:W3CDTF">2019-11-27T06:53:14Z</dcterms:created>
  <dcterms:modified xsi:type="dcterms:W3CDTF">2021-04-07T10:23:51Z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